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1089" r:id="rId2"/>
    <p:sldId id="277" r:id="rId3"/>
    <p:sldId id="1125" r:id="rId4"/>
    <p:sldId id="1124" r:id="rId5"/>
    <p:sldId id="1126" r:id="rId6"/>
    <p:sldId id="1127" r:id="rId7"/>
    <p:sldId id="1128" r:id="rId8"/>
    <p:sldId id="1129" r:id="rId9"/>
    <p:sldId id="1130" r:id="rId10"/>
    <p:sldId id="1131" r:id="rId11"/>
    <p:sldId id="1132" r:id="rId12"/>
    <p:sldId id="1097" r:id="rId13"/>
    <p:sldId id="1110" r:id="rId14"/>
    <p:sldId id="1133" r:id="rId15"/>
    <p:sldId id="1140" r:id="rId16"/>
    <p:sldId id="1136" r:id="rId17"/>
    <p:sldId id="1138" r:id="rId18"/>
    <p:sldId id="1139" r:id="rId19"/>
    <p:sldId id="1141" r:id="rId20"/>
    <p:sldId id="1142" r:id="rId21"/>
    <p:sldId id="1143" r:id="rId22"/>
    <p:sldId id="1144" r:id="rId23"/>
    <p:sldId id="1137" r:id="rId24"/>
    <p:sldId id="1135" r:id="rId25"/>
    <p:sldId id="1134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B3C5"/>
    <a:srgbClr val="202020"/>
    <a:srgbClr val="FF5001"/>
    <a:srgbClr val="81FFFF"/>
    <a:srgbClr val="D1FFFF"/>
    <a:srgbClr val="C5FFFF"/>
    <a:srgbClr val="B4EEFA"/>
    <a:srgbClr val="FFB3B3"/>
    <a:srgbClr val="FFE7E7"/>
    <a:srgbClr val="FF2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>
      <p:cViewPr varScale="1">
        <p:scale>
          <a:sx n="81" d="100"/>
          <a:sy n="81" d="100"/>
        </p:scale>
        <p:origin x="744" y="5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109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2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E854B4-4458-424E-BAFB-8C7356CE163A}" type="datetimeFigureOut">
              <a:rPr lang="en-US" smtClean="0"/>
              <a:t>10/15/2021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0E1223-8D7E-4AC2-8D63-9172D57C5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042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26d531e65_2_67:notes"/>
          <p:cNvSpPr txBox="1">
            <a:spLocks noGrp="1"/>
          </p:cNvSpPr>
          <p:nvPr>
            <p:ph type="body" idx="1"/>
          </p:nvPr>
        </p:nvSpPr>
        <p:spPr>
          <a:xfrm>
            <a:off x="415636" y="4342699"/>
            <a:ext cx="6043787" cy="4114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500" tIns="89500" rIns="89500" bIns="895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</a:pPr>
            <a:endParaRPr sz="1400"/>
          </a:p>
        </p:txBody>
      </p:sp>
      <p:sp>
        <p:nvSpPr>
          <p:cNvPr id="119" name="Google Shape;119;g626d531e65_2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8644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" y="1"/>
            <a:ext cx="12191999" cy="8367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836712"/>
            <a:ext cx="1219091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 userDrawn="1"/>
        </p:nvSpPr>
        <p:spPr>
          <a:xfrm>
            <a:off x="11371639" y="6453336"/>
            <a:ext cx="79208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6A227D42-D62F-41C9-B21B-916D8D0DB9A4}" type="slidenum">
              <a:rPr lang="en-US" sz="1200" smtClean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‹#›</a:t>
            </a:fld>
            <a:endParaRPr lang="en-US" sz="1200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473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E5A9EF7-9930-43F6-B30B-5FFC75C85C2F}"/>
              </a:ext>
            </a:extLst>
          </p:cNvPr>
          <p:cNvSpPr/>
          <p:nvPr userDrawn="1"/>
        </p:nvSpPr>
        <p:spPr>
          <a:xfrm>
            <a:off x="-1" y="836706"/>
            <a:ext cx="12190917" cy="6003481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836712"/>
            <a:ext cx="1219091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8050C8-7670-4729-9A76-16133C9F07A9}"/>
              </a:ext>
            </a:extLst>
          </p:cNvPr>
          <p:cNvSpPr/>
          <p:nvPr userDrawn="1"/>
        </p:nvSpPr>
        <p:spPr>
          <a:xfrm>
            <a:off x="1" y="1"/>
            <a:ext cx="12191999" cy="83670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3D2A14-63C8-4214-8E21-3BDCC4EA640E}"/>
              </a:ext>
            </a:extLst>
          </p:cNvPr>
          <p:cNvCxnSpPr/>
          <p:nvPr userDrawn="1"/>
        </p:nvCxnSpPr>
        <p:spPr>
          <a:xfrm>
            <a:off x="-24680" y="836712"/>
            <a:ext cx="1219091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 userDrawn="1"/>
        </p:nvSpPr>
        <p:spPr>
          <a:xfrm>
            <a:off x="11064552" y="6381328"/>
            <a:ext cx="792088" cy="2880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6A227D42-D62F-41C9-B21B-916D8D0DB9A4}" type="slidenum">
              <a:rPr lang="en-US" smtClean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827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076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642F36-2AB8-4AB0-8C42-A5D175C059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060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710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итульный слайд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A5F5DB8-576C-47AA-8D22-2A1BB72AC41F}"/>
              </a:ext>
            </a:extLst>
          </p:cNvPr>
          <p:cNvSpPr/>
          <p:nvPr userDrawn="1"/>
        </p:nvSpPr>
        <p:spPr>
          <a:xfrm>
            <a:off x="11324" y="0"/>
            <a:ext cx="12180676" cy="6858000"/>
          </a:xfrm>
          <a:prstGeom prst="rect">
            <a:avLst/>
          </a:prstGeom>
          <a:blipFill dpi="0" rotWithShape="1">
            <a:blip r:embed="rId2">
              <a:alphaModFix amt="25000"/>
              <a:grayscl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34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C835DC-7277-4E5F-BE92-E83ACA38C196}"/>
              </a:ext>
            </a:extLst>
          </p:cNvPr>
          <p:cNvSpPr/>
          <p:nvPr userDrawn="1"/>
        </p:nvSpPr>
        <p:spPr>
          <a:xfrm>
            <a:off x="-21912" y="-3016"/>
            <a:ext cx="6117912" cy="6861016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642F36-2AB8-4AB0-8C42-A5D175C059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96000" y="0"/>
            <a:ext cx="61100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324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DC835DC-7277-4E5F-BE92-E83ACA38C196}"/>
              </a:ext>
            </a:extLst>
          </p:cNvPr>
          <p:cNvSpPr/>
          <p:nvPr userDrawn="1"/>
        </p:nvSpPr>
        <p:spPr>
          <a:xfrm>
            <a:off x="-21912" y="-3016"/>
            <a:ext cx="6117912" cy="6861016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33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9" r:id="rId2"/>
    <p:sldLayoutId id="2147483658" r:id="rId3"/>
    <p:sldLayoutId id="2147483663" r:id="rId4"/>
    <p:sldLayoutId id="2147483664" r:id="rId5"/>
    <p:sldLayoutId id="2147483660" r:id="rId6"/>
    <p:sldLayoutId id="2147483661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vanpanshin/flask_gunicorn_nginx_docker" TargetMode="External"/><Relationship Id="rId2" Type="http://schemas.openxmlformats.org/officeDocument/2006/relationships/hyperlink" Target="https://towardsdatascience.com/how-to-deploy-ml-models-using-flask-gunicorn-nginx-docker-9b32055b3d0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.google.com/dataproc/docs/tutorials/bigquery-sparkml#spark-ml-tutorial_regression-console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L_v5_01.ppt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.google.com/dataproc/docs/tutorials/bigquery-sparkml#spark-ml-tutorial_regression-console" TargetMode="Externa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.google.com/container-registry/docs/advanced-authentication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D775AE6-12FC-4E6C-99F8-18AA394B7D5A}"/>
              </a:ext>
            </a:extLst>
          </p:cNvPr>
          <p:cNvSpPr/>
          <p:nvPr/>
        </p:nvSpPr>
        <p:spPr>
          <a:xfrm>
            <a:off x="6295864" y="0"/>
            <a:ext cx="5896136" cy="684938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A27B8C-14B3-49D7-AF22-DD9A07E818B7}"/>
              </a:ext>
            </a:extLst>
          </p:cNvPr>
          <p:cNvSpPr txBox="1"/>
          <p:nvPr/>
        </p:nvSpPr>
        <p:spPr>
          <a:xfrm>
            <a:off x="0" y="2276872"/>
            <a:ext cx="6295864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Basics of 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</a:rPr>
              <a:t>Machine Learning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4388E43-9300-45C3-9922-F1EDB227C375}"/>
              </a:ext>
            </a:extLst>
          </p:cNvPr>
          <p:cNvGrpSpPr/>
          <p:nvPr/>
        </p:nvGrpSpPr>
        <p:grpSpPr>
          <a:xfrm>
            <a:off x="7314979" y="1196752"/>
            <a:ext cx="3762844" cy="4104456"/>
            <a:chOff x="4606151" y="2924944"/>
            <a:chExt cx="3762844" cy="410445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7A7CF9C-5945-4E6C-AB30-6CB418CAB20A}"/>
                </a:ext>
              </a:extLst>
            </p:cNvPr>
            <p:cNvSpPr/>
            <p:nvPr/>
          </p:nvSpPr>
          <p:spPr>
            <a:xfrm>
              <a:off x="5189624" y="5165576"/>
              <a:ext cx="328779" cy="328779"/>
            </a:xfrm>
            <a:prstGeom prst="ellipse">
              <a:avLst/>
            </a:prstGeom>
            <a:solidFill>
              <a:srgbClr val="C1F6FF"/>
            </a:solidFill>
            <a:ln w="76200">
              <a:solidFill>
                <a:srgbClr val="007F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BC02A7C-DC83-40A1-BEF0-BE874CB5981E}"/>
                </a:ext>
              </a:extLst>
            </p:cNvPr>
            <p:cNvSpPr/>
            <p:nvPr/>
          </p:nvSpPr>
          <p:spPr>
            <a:xfrm>
              <a:off x="5009796" y="4365104"/>
              <a:ext cx="328779" cy="328779"/>
            </a:xfrm>
            <a:prstGeom prst="ellipse">
              <a:avLst/>
            </a:prstGeom>
            <a:solidFill>
              <a:srgbClr val="C1F6FF"/>
            </a:solidFill>
            <a:ln w="76200">
              <a:solidFill>
                <a:srgbClr val="007F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410499B-B068-41BA-984E-E9AFA3A07055}"/>
                </a:ext>
              </a:extLst>
            </p:cNvPr>
            <p:cNvSpPr/>
            <p:nvPr/>
          </p:nvSpPr>
          <p:spPr>
            <a:xfrm>
              <a:off x="5866332" y="4689140"/>
              <a:ext cx="328779" cy="328779"/>
            </a:xfrm>
            <a:prstGeom prst="ellipse">
              <a:avLst/>
            </a:prstGeom>
            <a:solidFill>
              <a:srgbClr val="C1F6FF"/>
            </a:solidFill>
            <a:ln w="76200">
              <a:solidFill>
                <a:srgbClr val="007F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BA2ABDCD-9CC0-4CD6-920C-67E790849942}"/>
                </a:ext>
              </a:extLst>
            </p:cNvPr>
            <p:cNvSpPr/>
            <p:nvPr/>
          </p:nvSpPr>
          <p:spPr>
            <a:xfrm>
              <a:off x="6222460" y="5609185"/>
              <a:ext cx="328779" cy="328779"/>
            </a:xfrm>
            <a:prstGeom prst="ellipse">
              <a:avLst/>
            </a:prstGeom>
            <a:solidFill>
              <a:srgbClr val="C1F6FF"/>
            </a:solidFill>
            <a:ln w="76200">
              <a:solidFill>
                <a:srgbClr val="007F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304476D-9D21-481A-A55B-D06AF9C42A53}"/>
                </a:ext>
              </a:extLst>
            </p:cNvPr>
            <p:cNvSpPr/>
            <p:nvPr/>
          </p:nvSpPr>
          <p:spPr>
            <a:xfrm>
              <a:off x="6386849" y="3991457"/>
              <a:ext cx="328779" cy="328779"/>
            </a:xfrm>
            <a:prstGeom prst="ellipse">
              <a:avLst/>
            </a:prstGeom>
            <a:solidFill>
              <a:srgbClr val="C1F6FF"/>
            </a:solidFill>
            <a:ln w="76200">
              <a:solidFill>
                <a:srgbClr val="007F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E080106-6D3A-4285-972F-EE6054114C2C}"/>
                </a:ext>
              </a:extLst>
            </p:cNvPr>
            <p:cNvSpPr/>
            <p:nvPr/>
          </p:nvSpPr>
          <p:spPr>
            <a:xfrm>
              <a:off x="7255994" y="5617410"/>
              <a:ext cx="328779" cy="328779"/>
            </a:xfrm>
            <a:prstGeom prst="ellipse">
              <a:avLst/>
            </a:prstGeom>
            <a:solidFill>
              <a:srgbClr val="FFEFEB"/>
            </a:solidFill>
            <a:ln w="76200">
              <a:solidFill>
                <a:srgbClr val="FF3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C2E142F7-3D21-4623-B1E2-841899FAF57C}"/>
                </a:ext>
              </a:extLst>
            </p:cNvPr>
            <p:cNvSpPr/>
            <p:nvPr/>
          </p:nvSpPr>
          <p:spPr>
            <a:xfrm>
              <a:off x="6872518" y="4853529"/>
              <a:ext cx="328779" cy="328779"/>
            </a:xfrm>
            <a:prstGeom prst="ellipse">
              <a:avLst/>
            </a:prstGeom>
            <a:solidFill>
              <a:srgbClr val="FFEFEB"/>
            </a:solidFill>
            <a:ln w="76200">
              <a:solidFill>
                <a:srgbClr val="FF3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EC12942A-1B6D-4893-9B80-636DB6DFC30F}"/>
                </a:ext>
              </a:extLst>
            </p:cNvPr>
            <p:cNvSpPr/>
            <p:nvPr/>
          </p:nvSpPr>
          <p:spPr>
            <a:xfrm>
              <a:off x="7584773" y="4329367"/>
              <a:ext cx="328779" cy="328779"/>
            </a:xfrm>
            <a:prstGeom prst="ellipse">
              <a:avLst/>
            </a:prstGeom>
            <a:solidFill>
              <a:srgbClr val="FFEFEB"/>
            </a:solidFill>
            <a:ln w="76200">
              <a:solidFill>
                <a:srgbClr val="FF3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1EE130D-717B-47E1-987F-2CD6DDD6D8EB}"/>
                </a:ext>
              </a:extLst>
            </p:cNvPr>
            <p:cNvSpPr/>
            <p:nvPr/>
          </p:nvSpPr>
          <p:spPr>
            <a:xfrm>
              <a:off x="8040216" y="5158228"/>
              <a:ext cx="328779" cy="328779"/>
            </a:xfrm>
            <a:prstGeom prst="ellipse">
              <a:avLst/>
            </a:prstGeom>
            <a:solidFill>
              <a:srgbClr val="FFEFEB"/>
            </a:solidFill>
            <a:ln w="76200">
              <a:solidFill>
                <a:srgbClr val="FF3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1E64DBD-D314-4AA9-BFEE-44CD78E5D51F}"/>
                </a:ext>
              </a:extLst>
            </p:cNvPr>
            <p:cNvSpPr/>
            <p:nvPr/>
          </p:nvSpPr>
          <p:spPr>
            <a:xfrm>
              <a:off x="5623205" y="3903947"/>
              <a:ext cx="328779" cy="328779"/>
            </a:xfrm>
            <a:prstGeom prst="ellipse">
              <a:avLst/>
            </a:prstGeom>
            <a:solidFill>
              <a:srgbClr val="FFEFEB"/>
            </a:solidFill>
            <a:ln w="76200">
              <a:solidFill>
                <a:srgbClr val="FF3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0C841A0-6143-4EDB-BBD1-C7A30ED9CF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06151" y="2924944"/>
              <a:ext cx="3690901" cy="4104456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0CA7A93-B001-4161-AB35-0B0265B2BC7C}"/>
              </a:ext>
            </a:extLst>
          </p:cNvPr>
          <p:cNvSpPr txBox="1"/>
          <p:nvPr/>
        </p:nvSpPr>
        <p:spPr>
          <a:xfrm>
            <a:off x="0" y="3676050"/>
            <a:ext cx="62958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Dmitry Ryabokon, </a:t>
            </a:r>
            <a:r>
              <a:rPr lang="en-US" u="sng" dirty="0">
                <a:solidFill>
                  <a:schemeClr val="bg1"/>
                </a:solidFill>
              </a:rPr>
              <a:t>github.com/</a:t>
            </a:r>
            <a:r>
              <a:rPr lang="en-US" u="sng" dirty="0" err="1">
                <a:solidFill>
                  <a:schemeClr val="bg1"/>
                </a:solidFill>
              </a:rPr>
              <a:t>dryabokon</a:t>
            </a:r>
            <a:endParaRPr lang="ru-RU" i="1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349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Push docker image to GCR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178148-1298-4C7B-A1E7-1298637A2007}"/>
              </a:ext>
            </a:extLst>
          </p:cNvPr>
          <p:cNvSpPr txBox="1"/>
          <p:nvPr/>
        </p:nvSpPr>
        <p:spPr>
          <a:xfrm>
            <a:off x="496688" y="1135665"/>
            <a:ext cx="9415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/>
              <a:t>Docker image appears at GCR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13D445-64DF-430D-BBCA-3AD153A34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41" y="1988840"/>
            <a:ext cx="5441659" cy="237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56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5038E3-DF27-426A-93AF-1DBF4887F96C}"/>
              </a:ext>
            </a:extLst>
          </p:cNvPr>
          <p:cNvSpPr txBox="1"/>
          <p:nvPr/>
        </p:nvSpPr>
        <p:spPr>
          <a:xfrm>
            <a:off x="0" y="2276872"/>
            <a:ext cx="629586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Flask – </a:t>
            </a:r>
            <a:r>
              <a:rPr lang="en-US" sz="4800" b="1" dirty="0" err="1">
                <a:solidFill>
                  <a:schemeClr val="bg1"/>
                </a:solidFill>
              </a:rPr>
              <a:t>nginx</a:t>
            </a:r>
            <a:r>
              <a:rPr lang="en-US" sz="4800" b="1" dirty="0">
                <a:solidFill>
                  <a:schemeClr val="bg1"/>
                </a:solidFill>
              </a:rPr>
              <a:t> docker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7D6874-CD4E-4642-A02D-487558578F7B}"/>
              </a:ext>
            </a:extLst>
          </p:cNvPr>
          <p:cNvSpPr txBox="1"/>
          <p:nvPr/>
        </p:nvSpPr>
        <p:spPr>
          <a:xfrm>
            <a:off x="407368" y="5805264"/>
            <a:ext cx="81555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https://towardsdatascience.com/how-to-deploy-ml-models-using-flask-gunicorn-nginx-docker-9b32055b3d0</a:t>
            </a:r>
            <a:endParaRPr lang="en-US" sz="1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sz="1200" dirty="0">
                <a:solidFill>
                  <a:schemeClr val="accent1">
                    <a:lumMod val="20000"/>
                    <a:lumOff val="8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https://github.com/ivanpanshin/flask_gunicorn_nginx_docker</a:t>
            </a:r>
            <a:endParaRPr lang="en-US" sz="12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670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Flask – </a:t>
            </a:r>
            <a:r>
              <a:rPr lang="en-US" sz="3600" b="1" dirty="0" err="1">
                <a:solidFill>
                  <a:schemeClr val="bg1"/>
                </a:solidFill>
              </a:rPr>
              <a:t>nginx</a:t>
            </a:r>
            <a:r>
              <a:rPr lang="en-US" sz="3600" b="1" dirty="0">
                <a:solidFill>
                  <a:schemeClr val="bg1"/>
                </a:solidFill>
              </a:rPr>
              <a:t> docker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AD66C8A-A1E7-4EF6-B90E-DC33BB75FB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360" y="1135665"/>
            <a:ext cx="7555273" cy="55092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#https://www.w3schools.com/tags/ref_httpmethods.asp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#https://towardsdatascience.com/how-to-deploy-ml-models-using-flask-gunicorn-nginx-docker-9b32055b3d0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#https://github.com/ivanpanshin/flask_gunicorn_nginx_docker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 ----------------------------------------------------------------------------------------------------------------------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from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flask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import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Flask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from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flask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import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request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,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jsonify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 ----------------------------------------------------------------------------------------------------------------------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server = Flask(__name__)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 ----------------------------------------------------------------------------------------------------------------------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#request data from a specified resource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def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run_request_GET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():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'Get response OK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\n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 ----------------------------------------------------------------------------------------------------------------------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#send data to a server to create/update a resource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#POST method is called when you have to add a child resource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def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run_request_POST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():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data_dct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request.json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response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jsonify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data_dct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response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 ----------------------------------------------------------------------------------------------------------------------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#send data to a server to create/update a resource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#calling the same PUT request multiple times will always produce the same result (PUT requests are idempotent)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#PUT method is called when you have to modify a single resource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def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run_request_PUT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():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data_dct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request.json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response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jsonify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data_dct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return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response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 ----------------------------------------------------------------------------------------------------------------------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@server.route(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'/'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methods=[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'GET'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'POST'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'PUT'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])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def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hello_world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():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if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request.method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==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'GET'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return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run_request_GET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elif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request.method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==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POST'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return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run_request_POST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elif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request.method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==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'PUT'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return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run_request_PUT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 ----------------------------------------------------------------------------------------------------------------------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if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__name__ ==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"__main__"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server.run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(debug=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True,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port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=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Source Code Pro" panose="020B0509030403020204" pitchFamily="49" charset="0"/>
              </a:rPr>
              <a:t>8000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#curl -X GET  http://127.0.0.1:8000/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    #curl -X POST http://127.0.0.1:8000/ -d {\"key1\":\"value1\",\"key2\":\"value2\"} -H "Content-Type: application/json"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    #curl -w "\n" -s https://api.ipify.org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    #curl -X GET  http://34.122.156.46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  <a:t>    #curl -X POST http://34.122.156.46 -d {\"key1\":\"value1\",\"key2\":\"value2\"} -H "Content-Type: application/json"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Source Code Pro" panose="020B0509030403020204" pitchFamily="49" charset="0"/>
              </a:rPr>
            </a:b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F9381D-E840-4F2E-A179-8008AD762948}"/>
              </a:ext>
            </a:extLst>
          </p:cNvPr>
          <p:cNvSpPr txBox="1"/>
          <p:nvPr/>
        </p:nvSpPr>
        <p:spPr>
          <a:xfrm>
            <a:off x="8184232" y="1340768"/>
            <a:ext cx="3456384" cy="46166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Consolas" panose="020B0609020204030204" pitchFamily="49" charset="0"/>
              </a:rPr>
              <a:t>FROM python:3.6.7</a:t>
            </a:r>
          </a:p>
          <a:p>
            <a:r>
              <a:rPr lang="en-US" sz="800" dirty="0">
                <a:solidFill>
                  <a:schemeClr val="bg1"/>
                </a:solidFill>
                <a:latin typeface="Consolas" panose="020B0609020204030204" pitchFamily="49" charset="0"/>
              </a:rPr>
              <a:t>pip install flask </a:t>
            </a:r>
            <a:r>
              <a:rPr lang="en-US" sz="800" dirty="0" err="1">
                <a:solidFill>
                  <a:schemeClr val="bg1"/>
                </a:solidFill>
                <a:latin typeface="Consolas" panose="020B0609020204030204" pitchFamily="49" charset="0"/>
              </a:rPr>
              <a:t>gunicorn</a:t>
            </a:r>
            <a:endParaRPr lang="en-US" sz="8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chemeClr val="bg1"/>
                </a:solidFill>
                <a:latin typeface="Consolas" panose="020B0609020204030204" pitchFamily="49" charset="0"/>
              </a:rPr>
              <a:t>COPY . 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79E44C-25B2-4969-B4CA-4EB55EE35B87}"/>
              </a:ext>
            </a:extLst>
          </p:cNvPr>
          <p:cNvSpPr txBox="1"/>
          <p:nvPr/>
        </p:nvSpPr>
        <p:spPr>
          <a:xfrm>
            <a:off x="8184232" y="2060848"/>
            <a:ext cx="3456384" cy="264687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version: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'3'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services: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flask_app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container_name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flask_app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restart: always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build: ./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flask_app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ports: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  -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"8000:8000"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command: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gunicorn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-w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Source Code Pro" panose="020B0509030403020204" pitchFamily="49" charset="0"/>
              </a:rPr>
              <a:t>1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-b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Source Code Pro" panose="020B0509030403020204" pitchFamily="49" charset="0"/>
              </a:rPr>
              <a:t>0.0.0.0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Source Code Pro" panose="020B0509030403020204" pitchFamily="49" charset="0"/>
              </a:rPr>
              <a:t>8000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main:server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nginx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container_name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nginx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restart: always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build: ./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nginx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ports: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  -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"80:80"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Source Code Pro" panose="020B0509030403020204" pitchFamily="49" charset="0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depends_on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      -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flask_app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827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5038E3-DF27-426A-93AF-1DBF4887F96C}"/>
              </a:ext>
            </a:extLst>
          </p:cNvPr>
          <p:cNvSpPr txBox="1"/>
          <p:nvPr/>
        </p:nvSpPr>
        <p:spPr>
          <a:xfrm>
            <a:off x="0" y="2276872"/>
            <a:ext cx="6295864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600" b="1" dirty="0" err="1">
                <a:solidFill>
                  <a:schemeClr val="bg1"/>
                </a:solidFill>
              </a:rPr>
              <a:t>Dataproc</a:t>
            </a:r>
            <a:r>
              <a:rPr lang="en-US" sz="3600" b="1" dirty="0">
                <a:solidFill>
                  <a:schemeClr val="bg1"/>
                </a:solidFill>
              </a:rPr>
              <a:t>, </a:t>
            </a:r>
            <a:r>
              <a:rPr lang="en-US" sz="3600" b="1" dirty="0" err="1">
                <a:solidFill>
                  <a:schemeClr val="bg1"/>
                </a:solidFill>
              </a:rPr>
              <a:t>BigQuery</a:t>
            </a:r>
            <a:r>
              <a:rPr lang="en-US" sz="3600" b="1" dirty="0">
                <a:solidFill>
                  <a:schemeClr val="bg1"/>
                </a:solidFill>
              </a:rPr>
              <a:t>, 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and Apache Spark for ML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7D6874-CD4E-4642-A02D-487558578F7B}"/>
              </a:ext>
            </a:extLst>
          </p:cNvPr>
          <p:cNvSpPr txBox="1"/>
          <p:nvPr/>
        </p:nvSpPr>
        <p:spPr>
          <a:xfrm>
            <a:off x="407368" y="5805264"/>
            <a:ext cx="815552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https://cloud.google.com/dataproc/docs/tutorials/bigquery-sparkml#spark-ml-tutorial_regression-console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655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A8934-B906-48C3-BEF2-3455207A3DE0}"/>
              </a:ext>
            </a:extLst>
          </p:cNvPr>
          <p:cNvSpPr txBox="1"/>
          <p:nvPr/>
        </p:nvSpPr>
        <p:spPr>
          <a:xfrm>
            <a:off x="496688" y="1135665"/>
            <a:ext cx="7687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/>
              <a:t>1. Create </a:t>
            </a:r>
            <a:r>
              <a:rPr lang="en-US" sz="3200" b="1" i="0" dirty="0">
                <a:solidFill>
                  <a:srgbClr val="202124"/>
                </a:solidFill>
                <a:effectLst/>
                <a:latin typeface="Google Sans"/>
              </a:rPr>
              <a:t>Cloud MySQL instance</a:t>
            </a:r>
            <a:endParaRPr lang="en-US" sz="32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AB59BF-6D24-4C7E-AE86-3DF08F934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555" y="1688492"/>
            <a:ext cx="5179085" cy="133412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DE4C774-3822-4751-8A5F-6C3C9138CCF7}"/>
              </a:ext>
            </a:extLst>
          </p:cNvPr>
          <p:cNvSpPr/>
          <p:nvPr/>
        </p:nvSpPr>
        <p:spPr>
          <a:xfrm>
            <a:off x="623392" y="1844825"/>
            <a:ext cx="4500260" cy="4320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sudo apt-get install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mysql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\*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#sudo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gcloud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Consolas" panose="020B0609020204030204" pitchFamily="49" charset="0"/>
              </a:rPr>
              <a:t> connect rentals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006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A8934-B906-48C3-BEF2-3455207A3DE0}"/>
              </a:ext>
            </a:extLst>
          </p:cNvPr>
          <p:cNvSpPr txBox="1"/>
          <p:nvPr/>
        </p:nvSpPr>
        <p:spPr>
          <a:xfrm>
            <a:off x="496688" y="1135665"/>
            <a:ext cx="7687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/>
              <a:t>2. Create Tables in </a:t>
            </a:r>
            <a:r>
              <a:rPr lang="en-US" sz="3200" b="1" i="0" dirty="0">
                <a:solidFill>
                  <a:srgbClr val="202124"/>
                </a:solidFill>
                <a:effectLst/>
                <a:latin typeface="Google Sans"/>
              </a:rPr>
              <a:t>Cloud MySQL</a:t>
            </a:r>
            <a:endParaRPr lang="en-US" sz="32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E4C774-3822-4751-8A5F-6C3C9138CCF7}"/>
              </a:ext>
            </a:extLst>
          </p:cNvPr>
          <p:cNvSpPr/>
          <p:nvPr/>
        </p:nvSpPr>
        <p:spPr>
          <a:xfrm>
            <a:off x="623392" y="1844824"/>
            <a:ext cx="4500260" cy="50131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MySQL [(none)]&gt; CREATE DATABASE IF NOT EXISTS 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recommendation_spark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DROP TABLE IF EXISTS Accommodation;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CREATE TABLE IF NOT EXISTS Accommodation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id varchar(255),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title varchar(255),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location varchar(255),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price int,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rooms int,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rating float,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type varchar(255),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PRIMARY KEY (ID)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CREATE TABLE  IF NOT EXISTS Rating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userId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varchar(255),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accoId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varchar(255),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rating int,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PRIMARY KEY(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accoId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userId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FOREIGN KEY (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accoId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REFERENCES Accommodation(id)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CREATE TABLE  IF NOT EXISTS Recommendation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userId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varchar(255),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accoId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varchar(255),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prediction float,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PRIMARY KEY(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userId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accoId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FOREIGN KEY (</a:t>
            </a:r>
            <a:r>
              <a:rPr lang="en-US" sz="1000" b="0" i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accoId</a:t>
            </a:r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REFERENCES Accommodation(id)</a:t>
            </a:r>
          </a:p>
          <a:p>
            <a:r>
              <a:rPr lang="en-US" sz="1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sz="1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78D487-FB0C-4715-9ABD-AA9B03602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7555" y="1688193"/>
            <a:ext cx="5058188" cy="310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95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A8934-B906-48C3-BEF2-3455207A3DE0}"/>
              </a:ext>
            </a:extLst>
          </p:cNvPr>
          <p:cNvSpPr txBox="1"/>
          <p:nvPr/>
        </p:nvSpPr>
        <p:spPr>
          <a:xfrm>
            <a:off x="496688" y="1135665"/>
            <a:ext cx="7687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/>
              <a:t>3. Export data to </a:t>
            </a:r>
            <a:r>
              <a:rPr lang="en-US" sz="3200" b="1" i="0" dirty="0">
                <a:solidFill>
                  <a:srgbClr val="202124"/>
                </a:solidFill>
                <a:effectLst/>
                <a:latin typeface="Google Sans"/>
              </a:rPr>
              <a:t>Cloud Storage Bucket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FC0D3F-670D-4281-95C1-8F2063D5B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988840"/>
            <a:ext cx="6890814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454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A8934-B906-48C3-BEF2-3455207A3DE0}"/>
              </a:ext>
            </a:extLst>
          </p:cNvPr>
          <p:cNvSpPr txBox="1"/>
          <p:nvPr/>
        </p:nvSpPr>
        <p:spPr>
          <a:xfrm>
            <a:off x="496688" y="1135665"/>
            <a:ext cx="10351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4. </a:t>
            </a:r>
            <a:r>
              <a:rPr lang="en-US" sz="3200" b="1" i="0" dirty="0">
                <a:solidFill>
                  <a:srgbClr val="202124"/>
                </a:solidFill>
                <a:effectLst/>
                <a:latin typeface="Google Sans"/>
              </a:rPr>
              <a:t>Import data from Bucket to Cloud SQL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68EFA1-3D6E-4C56-B906-D141DDEEF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3" y="1988840"/>
            <a:ext cx="6890814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12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A8934-B906-48C3-BEF2-3455207A3DE0}"/>
              </a:ext>
            </a:extLst>
          </p:cNvPr>
          <p:cNvSpPr txBox="1"/>
          <p:nvPr/>
        </p:nvSpPr>
        <p:spPr>
          <a:xfrm>
            <a:off x="496688" y="1135665"/>
            <a:ext cx="10351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5. Explore</a:t>
            </a:r>
            <a:r>
              <a:rPr lang="en-US" sz="3200" b="1" i="0" dirty="0">
                <a:solidFill>
                  <a:srgbClr val="202124"/>
                </a:solidFill>
                <a:effectLst/>
                <a:latin typeface="Google Sans"/>
              </a:rPr>
              <a:t> Cloud SQL data</a:t>
            </a:r>
            <a:endParaRPr lang="en-US" sz="3200" i="0" dirty="0">
              <a:solidFill>
                <a:srgbClr val="202124"/>
              </a:solidFill>
              <a:effectLst/>
              <a:latin typeface="Google San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E23115-4C16-4BD5-8C7F-20B33EE78682}"/>
              </a:ext>
            </a:extLst>
          </p:cNvPr>
          <p:cNvSpPr/>
          <p:nvPr/>
        </p:nvSpPr>
        <p:spPr>
          <a:xfrm>
            <a:off x="623392" y="1844824"/>
            <a:ext cx="4500260" cy="7200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gcloud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sql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connect rentals</a:t>
            </a:r>
          </a:p>
          <a:p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SHOW DATABASES;</a:t>
            </a:r>
          </a:p>
          <a:p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USE </a:t>
            </a:r>
            <a:r>
              <a:rPr lang="en-US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recommendation_spark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SELECT * FROM Accommodation limit 100;</a:t>
            </a:r>
          </a:p>
          <a:p>
            <a:endParaRPr lang="en-US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B27099-3DB7-4A25-A3BD-17127459721E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5935807" y="1049139"/>
            <a:ext cx="6027591" cy="570032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6616F57-119C-430F-8B05-787C5B0E37EB}"/>
              </a:ext>
            </a:extLst>
          </p:cNvPr>
          <p:cNvSpPr/>
          <p:nvPr/>
        </p:nvSpPr>
        <p:spPr>
          <a:xfrm>
            <a:off x="8164424" y="1124744"/>
            <a:ext cx="196402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3A70C1-CC75-47AD-8E7B-322082BF05FC}"/>
              </a:ext>
            </a:extLst>
          </p:cNvPr>
          <p:cNvSpPr/>
          <p:nvPr/>
        </p:nvSpPr>
        <p:spPr>
          <a:xfrm>
            <a:off x="6888088" y="3061452"/>
            <a:ext cx="100811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536384-C5A4-4046-A457-862FB74A653A}"/>
              </a:ext>
            </a:extLst>
          </p:cNvPr>
          <p:cNvSpPr/>
          <p:nvPr/>
        </p:nvSpPr>
        <p:spPr>
          <a:xfrm>
            <a:off x="6888088" y="4797447"/>
            <a:ext cx="1584176" cy="1437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023DB57-0DA3-4736-B41E-80BD93F6D9A0}"/>
              </a:ext>
            </a:extLst>
          </p:cNvPr>
          <p:cNvSpPr/>
          <p:nvPr/>
        </p:nvSpPr>
        <p:spPr>
          <a:xfrm>
            <a:off x="7751400" y="5376264"/>
            <a:ext cx="237704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4650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A8934-B906-48C3-BEF2-3455207A3DE0}"/>
              </a:ext>
            </a:extLst>
          </p:cNvPr>
          <p:cNvSpPr txBox="1"/>
          <p:nvPr/>
        </p:nvSpPr>
        <p:spPr>
          <a:xfrm>
            <a:off x="496688" y="1135665"/>
            <a:ext cx="5671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6</a:t>
            </a:r>
            <a:r>
              <a:rPr lang="en-US" sz="3200" b="1" dirty="0"/>
              <a:t>. </a:t>
            </a:r>
            <a:r>
              <a:rPr lang="en-US" sz="3200" b="1" dirty="0" err="1"/>
              <a:t>Dataproc</a:t>
            </a:r>
            <a:r>
              <a:rPr lang="en-US" sz="3200" b="1" dirty="0"/>
              <a:t> cluster setup</a:t>
            </a:r>
            <a:endParaRPr lang="en-US" sz="3200" i="0" dirty="0">
              <a:solidFill>
                <a:srgbClr val="202124"/>
              </a:solidFill>
              <a:effectLst/>
              <a:latin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969B07-E10D-4807-B728-348063F6E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46" y="1916832"/>
            <a:ext cx="6006344" cy="408578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24B14F0-E0D4-4E64-A4F7-69F02A3DB711}"/>
              </a:ext>
            </a:extLst>
          </p:cNvPr>
          <p:cNvSpPr/>
          <p:nvPr/>
        </p:nvSpPr>
        <p:spPr>
          <a:xfrm>
            <a:off x="6852324" y="1844824"/>
            <a:ext cx="4500260" cy="45365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echo "Authorizing Cloud 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Dataproc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to connect with Cloud SQL"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CLUSTER=rentals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CLOUDSQL=rentals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ZONE=us-central1-f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NWORKERS=2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machines="$CLUSTER-m"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for w in `seq 0 $(($NWORKERS - 1))`; do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  machines="$machines $CLUSTER-w-$w"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done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echo "Machines to authorize: $machines in $ZONE ... finding their IP addresses"</a:t>
            </a:r>
          </a:p>
          <a:p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ips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=""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for machine in $machines; do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   IP_ADDRESS=$(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gcloud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compute instances describe $machine --zone=$ZONE --format='value(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networkInterfaces.accessConfigs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[].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natIP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)' | sed "s/\['//g" | sed "s/'\]//g" )/32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   echo "IP address of $machine is $IP_ADDRESS"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   if [ -z  $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ips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]; then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ips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=$IP_ADDRESS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   else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      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ips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="$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ips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,$IP_ADDRESS"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   fi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done</a:t>
            </a:r>
          </a:p>
          <a:p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echo "Authorizing [$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ips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] to access 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cloudsql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=$CLOUDSQL"</a:t>
            </a:r>
          </a:p>
          <a:p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gcloud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sql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instances patch $CLOUDSQL --authorized-networks $</a:t>
            </a:r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ips</a:t>
            </a:r>
            <a:endParaRPr lang="en-US" sz="10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676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21;p29">
            <a:extLst>
              <a:ext uri="{FF2B5EF4-FFF2-40B4-BE49-F238E27FC236}">
                <a16:creationId xmlns:a16="http://schemas.microsoft.com/office/drawing/2014/main" id="{86488302-3946-4AEB-AD62-6A215F597270}"/>
              </a:ext>
            </a:extLst>
          </p:cNvPr>
          <p:cNvSpPr/>
          <p:nvPr/>
        </p:nvSpPr>
        <p:spPr>
          <a:xfrm>
            <a:off x="-1" y="0"/>
            <a:ext cx="629586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>
              <a:lnSpc>
                <a:spcPct val="90000"/>
              </a:lnSpc>
            </a:pP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95BAB3-744A-4553-A5FC-373E2C885B22}"/>
              </a:ext>
            </a:extLst>
          </p:cNvPr>
          <p:cNvSpPr txBox="1"/>
          <p:nvPr/>
        </p:nvSpPr>
        <p:spPr>
          <a:xfrm>
            <a:off x="0" y="2276872"/>
            <a:ext cx="6295864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Lesson 21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</a:rPr>
              <a:t>Deployments in GCP</a:t>
            </a:r>
          </a:p>
        </p:txBody>
      </p:sp>
      <p:pic>
        <p:nvPicPr>
          <p:cNvPr id="4" name="Picture 3">
            <a:hlinkClick r:id="rId3" action="ppaction://hlinkpres?slideindex=1&amp;slidetitle="/>
            <a:extLst>
              <a:ext uri="{FF2B5EF4-FFF2-40B4-BE49-F238E27FC236}">
                <a16:creationId xmlns:a16="http://schemas.microsoft.com/office/drawing/2014/main" id="{1AD08360-9928-4DB2-8A97-323A714811A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56800" y="295103"/>
            <a:ext cx="311647" cy="2893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48FD21-CB8B-46E8-85E3-A95C982DFE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4012" y="1321751"/>
            <a:ext cx="2200275" cy="2190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49B2BC-FB1A-4FB2-9367-CC4E6028C1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849" y="2420888"/>
            <a:ext cx="1801889" cy="174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8879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A8934-B906-48C3-BEF2-3455207A3DE0}"/>
              </a:ext>
            </a:extLst>
          </p:cNvPr>
          <p:cNvSpPr txBox="1"/>
          <p:nvPr/>
        </p:nvSpPr>
        <p:spPr>
          <a:xfrm>
            <a:off x="496688" y="1135665"/>
            <a:ext cx="5671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/>
              <a:t>7</a:t>
            </a:r>
            <a:r>
              <a:rPr lang="en-US" sz="3200" b="1" dirty="0"/>
              <a:t>. Prepare </a:t>
            </a:r>
            <a:r>
              <a:rPr lang="en-US" sz="3200" b="1" dirty="0" err="1"/>
              <a:t>PySpark</a:t>
            </a:r>
            <a:r>
              <a:rPr lang="en-US" sz="3200" b="1" dirty="0"/>
              <a:t> script at GS</a:t>
            </a:r>
            <a:endParaRPr lang="en-US" sz="3200" i="0" dirty="0">
              <a:solidFill>
                <a:srgbClr val="202124"/>
              </a:solidFill>
              <a:effectLst/>
              <a:latin typeface="Google San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B0E7B4-B084-40EB-9FEA-41571ACB900A}"/>
              </a:ext>
            </a:extLst>
          </p:cNvPr>
          <p:cNvSpPr/>
          <p:nvPr/>
        </p:nvSpPr>
        <p:spPr>
          <a:xfrm>
            <a:off x="623392" y="1844824"/>
            <a:ext cx="6192688" cy="11521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gsutil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cp gs://cloud-training/bdml/v2.0/model/train_and_apply.py train_and_apply.py</a:t>
            </a:r>
          </a:p>
          <a:p>
            <a:endParaRPr lang="en-US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00" dirty="0">
                <a:solidFill>
                  <a:srgbClr val="C00000"/>
                </a:solidFill>
                <a:latin typeface="Consolas" panose="020B0609020204030204" pitchFamily="49" charset="0"/>
              </a:rPr>
              <a:t>#patch file with credentials</a:t>
            </a:r>
          </a:p>
          <a:p>
            <a:r>
              <a:rPr lang="en-US" sz="1000" dirty="0">
                <a:solidFill>
                  <a:srgbClr val="C00000"/>
                </a:solidFill>
                <a:latin typeface="Consolas" panose="020B0609020204030204" pitchFamily="49" charset="0"/>
              </a:rPr>
              <a:t>#cloudshell edit train_and_apply.py</a:t>
            </a:r>
          </a:p>
          <a:p>
            <a:endParaRPr lang="en-US" sz="1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chemeClr val="tx1"/>
                </a:solidFill>
                <a:latin typeface="Consolas" panose="020B0609020204030204" pitchFamily="49" charset="0"/>
              </a:rPr>
              <a:t>gsutil</a:t>
            </a:r>
            <a:r>
              <a:rPr lang="en-US" sz="1000" dirty="0">
                <a:solidFill>
                  <a:schemeClr val="tx1"/>
                </a:solidFill>
                <a:latin typeface="Consolas" panose="020B0609020204030204" pitchFamily="49" charset="0"/>
              </a:rPr>
              <a:t> cp train_and_apply.py gs://$DEVSHELL_PROJECT_ID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64CC13-3209-4C80-B544-0106A8ED8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128" y="1802783"/>
            <a:ext cx="4566313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73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A8934-B906-48C3-BEF2-3455207A3DE0}"/>
              </a:ext>
            </a:extLst>
          </p:cNvPr>
          <p:cNvSpPr txBox="1"/>
          <p:nvPr/>
        </p:nvSpPr>
        <p:spPr>
          <a:xfrm>
            <a:off x="496688" y="1135665"/>
            <a:ext cx="5671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8. Run </a:t>
            </a:r>
            <a:r>
              <a:rPr lang="en-US" sz="3200" b="1" dirty="0" err="1"/>
              <a:t>PySpak</a:t>
            </a:r>
            <a:r>
              <a:rPr lang="en-US" sz="3200" b="1" dirty="0"/>
              <a:t> script</a:t>
            </a:r>
            <a:endParaRPr lang="en-US" sz="3200" i="0" dirty="0">
              <a:solidFill>
                <a:srgbClr val="202124"/>
              </a:solidFill>
              <a:effectLst/>
              <a:latin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0828FF-8A70-49DC-AE00-DF740D25F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872" y="1892678"/>
            <a:ext cx="7045101" cy="37685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FF21A0-FF54-4F78-8AB1-229922000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1892678"/>
            <a:ext cx="4388826" cy="382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49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AA8934-B906-48C3-BEF2-3455207A3DE0}"/>
              </a:ext>
            </a:extLst>
          </p:cNvPr>
          <p:cNvSpPr txBox="1"/>
          <p:nvPr/>
        </p:nvSpPr>
        <p:spPr>
          <a:xfrm>
            <a:off x="496688" y="1135665"/>
            <a:ext cx="5671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9. Explore results</a:t>
            </a:r>
            <a:endParaRPr lang="en-US" sz="3200" i="0" dirty="0">
              <a:solidFill>
                <a:srgbClr val="202124"/>
              </a:solidFill>
              <a:effectLst/>
              <a:latin typeface="Google San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176FEE-D2B5-4041-8AFC-5FF2D924D659}"/>
              </a:ext>
            </a:extLst>
          </p:cNvPr>
          <p:cNvSpPr/>
          <p:nvPr/>
        </p:nvSpPr>
        <p:spPr>
          <a:xfrm>
            <a:off x="623392" y="1844824"/>
            <a:ext cx="4500260" cy="8640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sudo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gcloud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sql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 connect rentals</a:t>
            </a:r>
          </a:p>
          <a:p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SHOW DATABASES;</a:t>
            </a:r>
          </a:p>
          <a:p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USE </a:t>
            </a:r>
            <a:r>
              <a:rPr lang="en-US" sz="1200" dirty="0" err="1">
                <a:solidFill>
                  <a:schemeClr val="tx1"/>
                </a:solidFill>
                <a:latin typeface="Consolas" panose="020B0609020204030204" pitchFamily="49" charset="0"/>
              </a:rPr>
              <a:t>recommendation_spark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</a:rPr>
              <a:t>SELECT * FROM Recommendation limit 10;</a:t>
            </a:r>
          </a:p>
          <a:p>
            <a:endParaRPr lang="en-US" sz="12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en-US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878BB-1308-4746-AB5C-2BE27F96D7E7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6309772" y="1271013"/>
            <a:ext cx="5234616" cy="547035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68BD3AC-7869-478E-8A0A-67B6DAACB3AD}"/>
              </a:ext>
            </a:extLst>
          </p:cNvPr>
          <p:cNvSpPr/>
          <p:nvPr/>
        </p:nvSpPr>
        <p:spPr>
          <a:xfrm>
            <a:off x="8112224" y="4437112"/>
            <a:ext cx="244827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A93C93-71B9-4F1B-A542-088C6C0A4578}"/>
              </a:ext>
            </a:extLst>
          </p:cNvPr>
          <p:cNvSpPr/>
          <p:nvPr/>
        </p:nvSpPr>
        <p:spPr>
          <a:xfrm>
            <a:off x="7248128" y="2600908"/>
            <a:ext cx="172819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7FD6EA5-9F02-41D3-8EC6-C3E10DC74729}"/>
              </a:ext>
            </a:extLst>
          </p:cNvPr>
          <p:cNvSpPr/>
          <p:nvPr/>
        </p:nvSpPr>
        <p:spPr>
          <a:xfrm>
            <a:off x="8544272" y="1234020"/>
            <a:ext cx="208823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156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5038E3-DF27-426A-93AF-1DBF4887F96C}"/>
              </a:ext>
            </a:extLst>
          </p:cNvPr>
          <p:cNvSpPr txBox="1"/>
          <p:nvPr/>
        </p:nvSpPr>
        <p:spPr>
          <a:xfrm>
            <a:off x="0" y="2276872"/>
            <a:ext cx="629586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7D6874-CD4E-4642-A02D-487558578F7B}"/>
              </a:ext>
            </a:extLst>
          </p:cNvPr>
          <p:cNvSpPr txBox="1"/>
          <p:nvPr/>
        </p:nvSpPr>
        <p:spPr>
          <a:xfrm>
            <a:off x="407368" y="5805264"/>
            <a:ext cx="815552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https://cloud.google.com/dataproc/docs/tutorials/bigquery-sparkml#spark-ml-tutorial_regression-console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8589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A44722-A771-4899-B0D1-52CB2BC96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37" y="1340768"/>
            <a:ext cx="6336704" cy="34221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784934-EC9D-41C5-A589-368F430C6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32" y="1700808"/>
            <a:ext cx="5524335" cy="2983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588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Dataproc</a:t>
            </a:r>
            <a:r>
              <a:rPr lang="en-US" sz="3600" b="1" dirty="0"/>
              <a:t>, </a:t>
            </a:r>
            <a:r>
              <a:rPr lang="en-US" sz="3600" b="1" dirty="0" err="1"/>
              <a:t>BigQuery</a:t>
            </a:r>
            <a:r>
              <a:rPr lang="en-US" sz="3600" b="1" dirty="0"/>
              <a:t>, and Apache Spark for ML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8FEB33-DA5B-4772-8097-529383017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99" y="1309687"/>
            <a:ext cx="9257747" cy="499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143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Copying files </a:t>
            </a:r>
            <a:r>
              <a:rPr lang="en-US" sz="3600" b="1" dirty="0" err="1"/>
              <a:t>cloudconsole</a:t>
            </a:r>
            <a:r>
              <a:rPr lang="en-US" sz="3600" b="1" dirty="0"/>
              <a:t> ↔ VM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91E9E4-5BFB-447A-9A56-F15F61652BB9}"/>
              </a:ext>
            </a:extLst>
          </p:cNvPr>
          <p:cNvSpPr txBox="1"/>
          <p:nvPr/>
        </p:nvSpPr>
        <p:spPr>
          <a:xfrm>
            <a:off x="479376" y="1196752"/>
            <a:ext cx="10423848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u="sng" dirty="0"/>
              <a:t>Copy one file from </a:t>
            </a:r>
            <a:r>
              <a:rPr lang="en-US" u="sng" dirty="0" err="1"/>
              <a:t>cloudshell</a:t>
            </a:r>
            <a:r>
              <a:rPr lang="en-US" u="sng" dirty="0"/>
              <a:t> to VM</a:t>
            </a:r>
          </a:p>
          <a:p>
            <a:r>
              <a:rPr lang="en-US" sz="1200" dirty="0" err="1"/>
              <a:t>gcloud</a:t>
            </a:r>
            <a:r>
              <a:rPr lang="en-US" sz="1200" dirty="0"/>
              <a:t> compute </a:t>
            </a:r>
            <a:r>
              <a:rPr lang="en-US" sz="1200" dirty="0" err="1"/>
              <a:t>scp</a:t>
            </a:r>
            <a:r>
              <a:rPr lang="en-US" sz="1200" dirty="0"/>
              <a:t> a.txt </a:t>
            </a:r>
            <a:r>
              <a:rPr lang="en-US" sz="1200" dirty="0" err="1"/>
              <a:t>dmytro_ryabokon@instance-test-dr</a:t>
            </a:r>
            <a:r>
              <a:rPr lang="en-US" sz="1200" dirty="0"/>
              <a:t>:~ --project=ml-ops-poc-695</a:t>
            </a:r>
          </a:p>
          <a:p>
            <a:endParaRPr lang="en-US" sz="1200" dirty="0"/>
          </a:p>
          <a:p>
            <a:r>
              <a:rPr lang="en-US" u="sng" dirty="0"/>
              <a:t>Copy one file from VM to </a:t>
            </a:r>
            <a:r>
              <a:rPr lang="en-US" u="sng" dirty="0" err="1"/>
              <a:t>cloudshell</a:t>
            </a:r>
            <a:endParaRPr lang="en-US" u="sng" dirty="0"/>
          </a:p>
          <a:p>
            <a:r>
              <a:rPr lang="en-US" sz="1200" dirty="0" err="1"/>
              <a:t>gcloud</a:t>
            </a:r>
            <a:r>
              <a:rPr lang="en-US" sz="1200" dirty="0"/>
              <a:t> compute </a:t>
            </a:r>
            <a:r>
              <a:rPr lang="en-US" sz="1200" dirty="0" err="1"/>
              <a:t>scp</a:t>
            </a:r>
            <a:r>
              <a:rPr lang="en-US" sz="1200" dirty="0"/>
              <a:t> </a:t>
            </a:r>
            <a:r>
              <a:rPr lang="en-US" sz="1200" dirty="0" err="1"/>
              <a:t>dmytro_ryabokon@instance-test-dr</a:t>
            </a:r>
            <a:r>
              <a:rPr lang="en-US" sz="1200" dirty="0"/>
              <a:t>:~/b.txt ./b.txt --project=ml-ops-poc-695</a:t>
            </a:r>
          </a:p>
          <a:p>
            <a:endParaRPr lang="en-US" sz="1200" dirty="0"/>
          </a:p>
          <a:p>
            <a:r>
              <a:rPr lang="en-US" u="sng" dirty="0"/>
              <a:t>Copy folder file from VM to </a:t>
            </a:r>
            <a:r>
              <a:rPr lang="en-US" u="sng" dirty="0" err="1"/>
              <a:t>cloudshell</a:t>
            </a:r>
            <a:endParaRPr lang="en-US" u="sng" dirty="0"/>
          </a:p>
          <a:p>
            <a:r>
              <a:rPr lang="it-IT" sz="1200" dirty="0"/>
              <a:t>gcloud compute scp --recurse dmytro_ryabokon@instance-test-dr:~/sources/prj_console/* ~/sources/prj_console/ --project=ml-ops-poc-695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109232-12C2-475E-B7B7-13534E2EF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82" y="3421888"/>
            <a:ext cx="11095842" cy="285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467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Push docker image to GCR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B327BA-264C-4020-AE00-88427091B45D}"/>
              </a:ext>
            </a:extLst>
          </p:cNvPr>
          <p:cNvSpPr txBox="1"/>
          <p:nvPr/>
        </p:nvSpPr>
        <p:spPr>
          <a:xfrm>
            <a:off x="444394" y="1124744"/>
            <a:ext cx="1042384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1) </a:t>
            </a:r>
            <a:r>
              <a:rPr lang="it-IT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https://console.cloud.google.com/iam-admin/serviceaccount</a:t>
            </a:r>
          </a:p>
          <a:p>
            <a:endParaRPr lang="it-IT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/>
              <a:t>2</a:t>
            </a:r>
            <a:r>
              <a:rPr lang="ru-RU" dirty="0"/>
              <a:t>) </a:t>
            </a:r>
            <a:r>
              <a:rPr lang="it-IT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https://cloud.google.com/container-registry/docs/advanced-authentication</a:t>
            </a:r>
            <a:endParaRPr lang="it-IT" dirty="0"/>
          </a:p>
          <a:p>
            <a:r>
              <a:rPr lang="it-IT" dirty="0"/>
              <a:t>gcloud auth configure-docker</a:t>
            </a:r>
          </a:p>
          <a:p>
            <a:endParaRPr lang="it-IT" dirty="0"/>
          </a:p>
          <a:p>
            <a:r>
              <a:rPr lang="it-IT" dirty="0"/>
              <a:t>3) sudo docker tag hello_dima gcr.io/ml-ops-poc-695/hello_dima</a:t>
            </a:r>
          </a:p>
          <a:p>
            <a:r>
              <a:rPr lang="it-IT" dirty="0"/>
              <a:t>4) sudo docker push gcr.io/ml-ops-poc-695/hello_dima:latest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2370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Push docker image to GCR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27B25E-E745-4F3D-B92F-0DCB1FAFF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988840"/>
            <a:ext cx="5472608" cy="44471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178148-1298-4C7B-A1E7-1298637A2007}"/>
              </a:ext>
            </a:extLst>
          </p:cNvPr>
          <p:cNvSpPr txBox="1"/>
          <p:nvPr/>
        </p:nvSpPr>
        <p:spPr>
          <a:xfrm>
            <a:off x="496688" y="1135665"/>
            <a:ext cx="9415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/>
              <a:t>Create Service Account</a:t>
            </a:r>
          </a:p>
        </p:txBody>
      </p:sp>
    </p:spTree>
    <p:extLst>
      <p:ext uri="{BB962C8B-B14F-4D97-AF65-F5344CB8AC3E}">
        <p14:creationId xmlns:p14="http://schemas.microsoft.com/office/powerpoint/2010/main" val="2825310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Push docker image to GCR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178148-1298-4C7B-A1E7-1298637A2007}"/>
              </a:ext>
            </a:extLst>
          </p:cNvPr>
          <p:cNvSpPr txBox="1"/>
          <p:nvPr/>
        </p:nvSpPr>
        <p:spPr>
          <a:xfrm>
            <a:off x="496688" y="1135665"/>
            <a:ext cx="9415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/>
              <a:t>Create Service Account: add key, store it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152E2FD-594D-4B5B-ACD5-AECC146DC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50" y="1988840"/>
            <a:ext cx="11067974" cy="427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197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Push docker image to GCR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178148-1298-4C7B-A1E7-1298637A2007}"/>
              </a:ext>
            </a:extLst>
          </p:cNvPr>
          <p:cNvSpPr txBox="1"/>
          <p:nvPr/>
        </p:nvSpPr>
        <p:spPr>
          <a:xfrm>
            <a:off x="496688" y="1135665"/>
            <a:ext cx="9415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/>
              <a:t>Configure authentication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AF0928-B180-4E4A-9536-472F089F5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50" y="1988840"/>
            <a:ext cx="713422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34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Push docker image to GCR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178148-1298-4C7B-A1E7-1298637A2007}"/>
              </a:ext>
            </a:extLst>
          </p:cNvPr>
          <p:cNvSpPr txBox="1"/>
          <p:nvPr/>
        </p:nvSpPr>
        <p:spPr>
          <a:xfrm>
            <a:off x="496688" y="1135665"/>
            <a:ext cx="9415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/>
              <a:t>Configure authentication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ABC811-23EA-4E39-AA07-3884390CBC30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644650" y="1988840"/>
            <a:ext cx="11139982" cy="37255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597276A-7587-4BB2-8D64-17DB1E4AD3BB}"/>
              </a:ext>
            </a:extLst>
          </p:cNvPr>
          <p:cNvSpPr/>
          <p:nvPr/>
        </p:nvSpPr>
        <p:spPr>
          <a:xfrm>
            <a:off x="3503712" y="2204864"/>
            <a:ext cx="813690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4C2D7C-D20F-4AAC-BD13-53943C12E914}"/>
              </a:ext>
            </a:extLst>
          </p:cNvPr>
          <p:cNvSpPr/>
          <p:nvPr/>
        </p:nvSpPr>
        <p:spPr>
          <a:xfrm>
            <a:off x="3483904" y="2946317"/>
            <a:ext cx="1892016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805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7C63870-EA12-4E61-866C-C01AB383D6A3}"/>
              </a:ext>
            </a:extLst>
          </p:cNvPr>
          <p:cNvSpPr txBox="1"/>
          <p:nvPr/>
        </p:nvSpPr>
        <p:spPr>
          <a:xfrm>
            <a:off x="479376" y="116632"/>
            <a:ext cx="10873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Push docker image to GCR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178148-1298-4C7B-A1E7-1298637A2007}"/>
              </a:ext>
            </a:extLst>
          </p:cNvPr>
          <p:cNvSpPr txBox="1"/>
          <p:nvPr/>
        </p:nvSpPr>
        <p:spPr>
          <a:xfrm>
            <a:off x="496688" y="1135665"/>
            <a:ext cx="9415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/>
              <a:t>Push docker image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95B5AF-6CF8-4C7E-867F-AD6A605D3545}"/>
              </a:ext>
            </a:extLst>
          </p:cNvPr>
          <p:cNvSpPr txBox="1"/>
          <p:nvPr/>
        </p:nvSpPr>
        <p:spPr>
          <a:xfrm>
            <a:off x="390056" y="1772816"/>
            <a:ext cx="11305256" cy="41549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onsolas" panose="020B0609020204030204" pitchFamily="49" charset="0"/>
              </a:rPr>
              <a:t>root@instance-test-dr</a:t>
            </a:r>
            <a:r>
              <a:rPr lang="en-US" sz="1200" dirty="0">
                <a:latin typeface="Consolas" panose="020B0609020204030204" pitchFamily="49" charset="0"/>
              </a:rPr>
              <a:t>:/home/rsa-key-20200330# </a:t>
            </a:r>
            <a:r>
              <a:rPr lang="en-US" sz="1200" dirty="0" err="1">
                <a:latin typeface="Consolas" panose="020B0609020204030204" pitchFamily="49" charset="0"/>
              </a:rPr>
              <a:t>sudo</a:t>
            </a:r>
            <a:r>
              <a:rPr lang="en-US" sz="1200" dirty="0">
                <a:latin typeface="Consolas" panose="020B0609020204030204" pitchFamily="49" charset="0"/>
              </a:rPr>
              <a:t> docker images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REPOSITORY                         TAG          IMAGE ID       CREATED        SIZE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prj_flask_nginx_nginx</a:t>
            </a:r>
            <a:r>
              <a:rPr lang="en-US" sz="1200" dirty="0">
                <a:latin typeface="Consolas" panose="020B0609020204030204" pitchFamily="49" charset="0"/>
              </a:rPr>
              <a:t>              latest       aac06a4109ae   10 hours ago   109MB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prj_flask_nginx_flask_app</a:t>
            </a:r>
            <a:r>
              <a:rPr lang="en-US" sz="1200" dirty="0">
                <a:latin typeface="Consolas" panose="020B0609020204030204" pitchFamily="49" charset="0"/>
              </a:rPr>
              <a:t>          latest       dfc41c0075e3   10 hours ago   928MB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hello_dima</a:t>
            </a:r>
            <a:r>
              <a:rPr lang="en-US" sz="1200" dirty="0">
                <a:latin typeface="Consolas" panose="020B0609020204030204" pitchFamily="49" charset="0"/>
              </a:rPr>
              <a:t>                         latest       032962ec3886   31 hours ago   5.6MB</a:t>
            </a:r>
          </a:p>
          <a:p>
            <a:r>
              <a:rPr lang="en-US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gcr.io/ml-ops-poc-695/</a:t>
            </a:r>
            <a:r>
              <a:rPr lang="en-US" sz="12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hello_dima</a:t>
            </a:r>
            <a:r>
              <a:rPr lang="en-US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   </a:t>
            </a:r>
            <a:r>
              <a:rPr lang="en-US" sz="1200" dirty="0">
                <a:latin typeface="Consolas" panose="020B0609020204030204" pitchFamily="49" charset="0"/>
              </a:rPr>
              <a:t>latest       032962ec3886   31 hours ago   5.6MB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ubuntu                             latest       597ce1600cf4   8 days ago     72.8MB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busybox</a:t>
            </a:r>
            <a:r>
              <a:rPr lang="en-US" sz="1200" dirty="0">
                <a:latin typeface="Consolas" panose="020B0609020204030204" pitchFamily="49" charset="0"/>
              </a:rPr>
              <a:t>                            latest       16ea53ea7c65   3 weeks ago    1.24MB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alpine                             latest       14119a10abf4   6 weeks ago    5.6MB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python                             3.6-jessie   890456b21ed5   2 years ago    703MB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nginx</a:t>
            </a:r>
            <a:r>
              <a:rPr lang="en-US" sz="1200" dirty="0">
                <a:latin typeface="Consolas" panose="020B0609020204030204" pitchFamily="49" charset="0"/>
              </a:rPr>
              <a:t>                              1.15.8       f09fe80eb0e7   2 years ago    109MB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python                             3.6.7        1ec4d11819ad   2 years ago    918MB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root@instance-test-dr</a:t>
            </a:r>
            <a:r>
              <a:rPr lang="en-US" sz="1200" dirty="0">
                <a:latin typeface="Consolas" panose="020B0609020204030204" pitchFamily="49" charset="0"/>
              </a:rPr>
              <a:t>:/home/rsa-key-20200330#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root@instance-test-dr</a:t>
            </a:r>
            <a:r>
              <a:rPr lang="en-US" sz="1200" dirty="0">
                <a:latin typeface="Consolas" panose="020B0609020204030204" pitchFamily="49" charset="0"/>
              </a:rPr>
              <a:t>:/home/rsa-key-20200330#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root@instance-test-dr</a:t>
            </a:r>
            <a:r>
              <a:rPr lang="en-US" sz="1200" dirty="0">
                <a:latin typeface="Consolas" panose="020B0609020204030204" pitchFamily="49" charset="0"/>
              </a:rPr>
              <a:t>:/home/rsa-key-20200330#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root@instance-test-dr</a:t>
            </a:r>
            <a:r>
              <a:rPr lang="en-US" sz="1200" dirty="0">
                <a:latin typeface="Consolas" panose="020B0609020204030204" pitchFamily="49" charset="0"/>
              </a:rPr>
              <a:t>:/home/rsa-key-20200330#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root@instance-test-dr</a:t>
            </a:r>
            <a:r>
              <a:rPr lang="en-US" sz="1200" dirty="0">
                <a:latin typeface="Consolas" panose="020B0609020204030204" pitchFamily="49" charset="0"/>
              </a:rPr>
              <a:t>:/home/rsa-key-20200330#</a:t>
            </a:r>
          </a:p>
          <a:p>
            <a:r>
              <a:rPr lang="en-US" sz="12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root@instance-test-dr</a:t>
            </a:r>
            <a:r>
              <a:rPr lang="en-US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:/home/rsa-key-20200330# </a:t>
            </a:r>
            <a:r>
              <a:rPr lang="en-US" sz="12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sudo</a:t>
            </a:r>
            <a:r>
              <a:rPr lang="en-US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 docker push gcr.io/ml-ops-poc-695/</a:t>
            </a:r>
            <a:r>
              <a:rPr lang="en-US" sz="12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hello_dima:latest</a:t>
            </a:r>
            <a:endParaRPr lang="en-US" sz="1200" b="1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latin typeface="Consolas" panose="020B0609020204030204" pitchFamily="49" charset="0"/>
              </a:rPr>
              <a:t>The push refers to repository [gcr.io/ml-ops-poc-695/</a:t>
            </a:r>
            <a:r>
              <a:rPr lang="en-US" sz="1200" dirty="0" err="1">
                <a:latin typeface="Consolas" panose="020B0609020204030204" pitchFamily="49" charset="0"/>
              </a:rPr>
              <a:t>hello_dima</a:t>
            </a:r>
            <a:r>
              <a:rPr lang="en-US" sz="1200" dirty="0">
                <a:latin typeface="Consolas" panose="020B0609020204030204" pitchFamily="49" charset="0"/>
              </a:rPr>
              <a:t>]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e2eb06d8af82: Layer already exists</a:t>
            </a:r>
          </a:p>
          <a:p>
            <a:r>
              <a:rPr lang="en-US" sz="1200" dirty="0">
                <a:latin typeface="Consolas" panose="020B0609020204030204" pitchFamily="49" charset="0"/>
              </a:rPr>
              <a:t>latest: digest: sha256:50f64478c42a993af03592591f1e7ba1435267ac8a1a25814ff71113545e31fd size: 528</a:t>
            </a:r>
          </a:p>
          <a:p>
            <a:r>
              <a:rPr lang="en-US" sz="1200" dirty="0" err="1">
                <a:latin typeface="Consolas" panose="020B0609020204030204" pitchFamily="49" charset="0"/>
              </a:rPr>
              <a:t>root@instance-test-dr</a:t>
            </a:r>
            <a:r>
              <a:rPr lang="en-US" sz="1200" dirty="0">
                <a:latin typeface="Consolas" panose="020B0609020204030204" pitchFamily="49" charset="0"/>
              </a:rPr>
              <a:t>:/home/rsa-key-20200330#</a:t>
            </a:r>
          </a:p>
        </p:txBody>
      </p:sp>
    </p:spTree>
    <p:extLst>
      <p:ext uri="{BB962C8B-B14F-4D97-AF65-F5344CB8AC3E}">
        <p14:creationId xmlns:p14="http://schemas.microsoft.com/office/powerpoint/2010/main" val="231577940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73691</TotalTime>
  <Words>1680</Words>
  <Application>Microsoft Office PowerPoint</Application>
  <PresentationFormat>Widescreen</PresentationFormat>
  <Paragraphs>160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Consolas</vt:lpstr>
      <vt:lpstr>Google Sans</vt:lpstr>
      <vt:lpstr>Source Code Pro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Dm</dc:creator>
  <cp:lastModifiedBy>Dmitry Ryabokon</cp:lastModifiedBy>
  <cp:revision>1003</cp:revision>
  <dcterms:created xsi:type="dcterms:W3CDTF">2012-08-21T06:57:10Z</dcterms:created>
  <dcterms:modified xsi:type="dcterms:W3CDTF">2021-10-15T15:07:25Z</dcterms:modified>
</cp:coreProperties>
</file>